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6-01-16T03:07:57.846" v="174" actId="1410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5BCB1A-DF22-A0DE-5D4F-9022ABED5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89400" cy="622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bas Neue" panose="020B0606020202050201" pitchFamily="34" charset="0"/>
              </a:rPr>
              <a:t>Paul’s Address to the Ephesian Elders</a:t>
            </a:r>
          </a:p>
          <a:p>
            <a:r>
              <a:rPr lang="en-US" dirty="0"/>
              <a:t>(Acts 20:17-38)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1ADC0-2972-476B-1C2F-ED7908BC5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00599" y="0"/>
            <a:ext cx="20558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January 18,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6CC3B-F176-98A8-6D29-74945CDFD2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AAA49-2542-A3A9-79E6-914E14DB2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131337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4EE9-EB19-A189-66B9-934E9706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CAB92-BFDC-BC81-7AE6-2ABACD5FF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D047C-9E8A-6E2F-4669-7931848F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E092-55B4-78BF-7685-C8EAE38A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2B5B-9AFB-EE5A-7DE4-757918E7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2266-FFE3-B0ED-D6BC-D106E9C1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42B98-C8AB-5B15-61A2-CCF127691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D2C4-FA4C-1114-B5D5-8E172637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00B4F-892D-ECC9-7856-9CA2A1FA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9731-F1F4-BBB0-2E60-DBDC548A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E122E-2833-08B2-7D35-03F427724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23D41-5081-88DA-8422-1C4EFBC4C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14322-B392-B632-25F1-F86C41FF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CE70-6A0D-F3EE-9A99-845E1A11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E0B80-AAD5-0262-0237-6ADD0F44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98F2-B9C8-2D97-6D6A-A7C9680F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97850-8071-7A12-C688-D92DF190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22F7E-CACC-A889-F1C0-5B522A2A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188F-EAEF-DA67-CF23-159B9632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78232-2591-DF99-50D5-17E1A21CD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3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B3EC-51E3-4D4C-B078-6991340F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76D7-C645-FE62-64E5-804357C1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9615A-4E5F-4920-75B6-986DBFC8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D2A0-A80E-9A50-F1D8-DCAB56B6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63114-FCF5-43B4-F30C-03321396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D962-3F0D-430D-301B-BC132AD7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9C36-8846-C820-4F08-262BB214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3891F-0BA7-2C6F-2EB6-4D4F6D649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04CF7-0047-3BDA-F031-15768CFC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2CEBE-67C8-BD89-BA18-A860C1F6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F5D85-B820-E07D-2689-A2787F1A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B8D1-8DF5-7640-EB2A-21B9D592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54ECA-55A3-40EF-AE2C-C3505805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B5750-85C3-FFA2-2F5E-D510A5562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567C7-261E-0130-CDF9-D692D1F74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FC164-5CFA-0EDC-0D5B-6C4748255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CB46-0D4A-C98E-72AF-434D636F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6A358-5820-A40F-33E4-69F4AD19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8842E-30D4-8878-A232-9BB5591D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910F-8809-3CBC-5D79-F71A0651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FDFF4-E1F0-FD8A-8D76-99162B5C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78F7A-E40C-F879-9BD4-D4EE28A5C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1C0B0-5BA8-6653-F8C4-1296AA9C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65475-0F6A-5432-A708-9A79C0E1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D9ED4-7F39-7A27-AFB4-238D4FCB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27E79-D549-8C17-F720-F7BDFB29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3C77-5D28-C578-2BB2-5E4D7F4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091B-EB4E-78FD-FBAA-A2F5FE3E2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62A70-7A51-B047-2959-0CAD0E76E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BD5BB-F5D9-0DBC-AB53-B36A7E8C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4C20-9001-3D44-7EFA-7444E3C8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9936-730C-209F-F88B-4F590E57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A8A4-44C5-C41E-FB8B-0CAE24DF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D531B-9AF1-C34F-06D2-115CF923D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455CB-2A60-3A62-FA9E-B41BB0AC6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8A8E2-6913-D5B0-F243-78CDF0A7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FDE15-1672-846A-F550-36561458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8ED89-F4A5-41DB-CF5D-75AE3A9C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DA602-894C-8FCB-19B3-F7FD9D9C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57517-9EEB-6495-D671-434613F04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8575C-1CEF-7434-AD26-9B103D587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EE948-648F-4844-A1BE-179415F94458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DC00B-4AB2-DA41-0627-12742F16D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37E9-0DAB-3847-6C40-C00F0873F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571D3-641F-44EA-8868-2C2713D8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AB05-2ACA-144E-86FA-FE0C54538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19" y="729205"/>
            <a:ext cx="5463250" cy="3194613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8000" dirty="0">
                <a:latin typeface="Bebas Neue" panose="020B0606020202050201" pitchFamily="34" charset="0"/>
              </a:rPr>
              <a:t>Paul’s Address</a:t>
            </a:r>
            <a:br>
              <a:rPr lang="en-US" dirty="0"/>
            </a:br>
            <a:r>
              <a:rPr lang="en-US" sz="5300" dirty="0">
                <a:latin typeface="Cookie" panose="02000000000000000000" pitchFamily="2" charset="0"/>
              </a:rPr>
              <a:t>to the</a:t>
            </a:r>
            <a:br>
              <a:rPr lang="en-US" dirty="0"/>
            </a:br>
            <a:r>
              <a:rPr lang="en-US" sz="8000" dirty="0">
                <a:latin typeface="Bebas Neue" panose="020B0606020202050201" pitchFamily="34" charset="0"/>
              </a:rPr>
              <a:t>Ephesian Elders</a:t>
            </a:r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1C49A-CFE2-576E-F297-A553D15B5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4150"/>
            <a:ext cx="5683169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Acts 20:17-38</a:t>
            </a:r>
          </a:p>
        </p:txBody>
      </p:sp>
    </p:spTree>
    <p:extLst>
      <p:ext uri="{BB962C8B-B14F-4D97-AF65-F5344CB8AC3E}">
        <p14:creationId xmlns:p14="http://schemas.microsoft.com/office/powerpoint/2010/main" val="323804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4AF7-9F12-1D12-FAB4-EA04CFC8A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068" y="309716"/>
            <a:ext cx="4977861" cy="6164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Paul’s stewardship among them           (18-21)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1 Corinthians 4:1-4</a:t>
            </a:r>
          </a:p>
          <a:p>
            <a:pPr marL="347663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4000" b="1" dirty="0"/>
              <a:t>Paul’s willingness to suffer for Christ (22-24)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Galatians 2:20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Romans 1:15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Acts 26:19-21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9A94F-1D3D-F2C0-E926-23ADFD3C1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2229" y="309716"/>
            <a:ext cx="5197032" cy="61648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Paul’s transfer of obligation (25-27)</a:t>
            </a:r>
          </a:p>
          <a:p>
            <a:pPr>
              <a:spcBef>
                <a:spcPts val="0"/>
              </a:spcBef>
            </a:pPr>
            <a:endParaRPr lang="en-US" sz="4000" b="1" dirty="0"/>
          </a:p>
          <a:p>
            <a:pPr>
              <a:spcBef>
                <a:spcPts val="0"/>
              </a:spcBef>
            </a:pPr>
            <a:r>
              <a:rPr lang="en-US" sz="4000" b="1" dirty="0"/>
              <a:t>Paul’s admonition to the elders (28-31)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2 Corinthians 11:13-15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Jude 3-4</a:t>
            </a:r>
          </a:p>
          <a:p>
            <a:pPr marL="347663" indent="0">
              <a:spcBef>
                <a:spcPts val="0"/>
              </a:spcBef>
              <a:buNone/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4000" b="1" dirty="0"/>
              <a:t>Paul’s goodbye           (32-36)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sz="3600" dirty="0"/>
              <a:t>Acts 4:23-30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63579C-1794-3014-82F8-B5885CE0C5F4}"/>
              </a:ext>
            </a:extLst>
          </p:cNvPr>
          <p:cNvCxnSpPr/>
          <p:nvPr/>
        </p:nvCxnSpPr>
        <p:spPr>
          <a:xfrm>
            <a:off x="5220929" y="335669"/>
            <a:ext cx="0" cy="626619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4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6E2E-2A6E-E3F4-00B8-D9319993E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70" y="300360"/>
            <a:ext cx="5509549" cy="949125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Bebas Neue" panose="020B0606020202050201" pitchFamily="34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5F964-DFD7-57B6-8DE9-2BF81A900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70" y="1249485"/>
            <a:ext cx="5509549" cy="5308155"/>
          </a:xfrm>
        </p:spPr>
        <p:txBody>
          <a:bodyPr>
            <a:noAutofit/>
          </a:bodyPr>
          <a:lstStyle/>
          <a:p>
            <a:r>
              <a:rPr lang="en-US" sz="4000" b="1" dirty="0"/>
              <a:t>Consider the response of the elders:</a:t>
            </a:r>
          </a:p>
          <a:p>
            <a:r>
              <a:rPr lang="en-US" sz="8800" dirty="0">
                <a:latin typeface="Cookie" panose="02000000000000000000" pitchFamily="2" charset="0"/>
              </a:rPr>
              <a:t>Love!</a:t>
            </a:r>
          </a:p>
          <a:p>
            <a:endParaRPr lang="en-US" sz="1800" dirty="0"/>
          </a:p>
          <a:p>
            <a:r>
              <a:rPr lang="en-US" sz="5400" dirty="0">
                <a:latin typeface="Bebas Neue" panose="020B0606020202050201" pitchFamily="34" charset="0"/>
              </a:rPr>
              <a:t>Love is never to be discarded easily!</a:t>
            </a:r>
            <a:endParaRPr lang="en-US" dirty="0">
              <a:latin typeface="Bebas Neue" panose="020B0606020202050201" pitchFamily="34" charset="0"/>
            </a:endParaRPr>
          </a:p>
          <a:p>
            <a:endParaRPr lang="en-US" sz="300" dirty="0"/>
          </a:p>
          <a:p>
            <a:r>
              <a:rPr lang="en-US" sz="4000" dirty="0"/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196487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Bebas Neue</vt:lpstr>
      <vt:lpstr>Cookie</vt:lpstr>
      <vt:lpstr>Office Theme</vt:lpstr>
      <vt:lpstr>Paul’s Address to the Ephesian Elders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2026-01-16T02:27:58Z</dcterms:created>
  <dcterms:modified xsi:type="dcterms:W3CDTF">2026-01-16T03:08:04Z</dcterms:modified>
</cp:coreProperties>
</file>